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43891200" cy="32918400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66FF"/>
    <a:srgbClr val="DB3F15"/>
    <a:srgbClr val="F75E09"/>
    <a:srgbClr val="FFCC00"/>
    <a:srgbClr val="FF9966"/>
    <a:srgbClr val="A3425E"/>
    <a:srgbClr val="CC3300"/>
    <a:srgbClr val="FFFFCC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-1038" y="-90"/>
      </p:cViewPr>
      <p:guideLst>
        <p:guide orient="horz" pos="19968"/>
        <p:guide orient="horz" pos="5632"/>
        <p:guide orient="horz" pos="3533"/>
        <p:guide orient="horz" pos="6247"/>
        <p:guide pos="720"/>
        <p:guide pos="6912"/>
        <p:guide pos="7393"/>
        <p:guide pos="13584"/>
        <p:guide pos="14064"/>
        <p:guide pos="20257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99FF8AD9-32BD-43C7-9006-2C984A491DFC}" type="slidenum">
              <a:rPr lang="en-AU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49300"/>
            <a:ext cx="4997450" cy="374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797425"/>
            <a:ext cx="5056188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fld id="{0DF8DADB-E858-484A-9AF0-77BD098DAC83}" type="slidenum">
              <a:rPr lang="en-AU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A12B5-7BF8-4885-9E30-75EC7F08A416}" type="slidenum">
              <a:rPr lang="en-AU"/>
              <a:pPr/>
              <a:t>1</a:t>
            </a:fld>
            <a:endParaRPr lang="en-AU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9300"/>
            <a:ext cx="4997450" cy="3748088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79"/>
            <a:ext cx="37308367" cy="70556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3523"/>
            <a:ext cx="30725533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DA58F-2298-45F4-96DD-9DF18EEE016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296B5-A914-44CB-82B4-0B9C04D83D1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752" y="2926557"/>
            <a:ext cx="9326033" cy="26334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418" y="2926557"/>
            <a:ext cx="27779133" cy="26334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284D0-BD51-4952-8BAD-C81EE715B21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5801-2386-4B28-929E-F5AEF07C44A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8DF99-6146-4B2B-9614-1707C1D1BEF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418" y="9509523"/>
            <a:ext cx="18552583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0" y="9509523"/>
            <a:ext cx="18552584" cy="197512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B1AE7-B9F9-485F-AC41-4F12EB2B9C4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DC1CD-5CC9-4078-AB10-A21457C521C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D4FB5-E0BA-433F-9D9B-14E85F2C46C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C36C-958F-41EA-8747-A779B81994E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79"/>
            <a:ext cx="14439900" cy="55780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79"/>
            <a:ext cx="24536400" cy="280951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290F57-249D-49A1-ACF7-6511676564A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F9DE6B-6A0D-4387-9B1D-35DF319A59D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418" y="2926556"/>
            <a:ext cx="3730836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418" y="9509523"/>
            <a:ext cx="37308367" cy="1975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417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585" y="29991844"/>
            <a:ext cx="13898033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ctr" defTabSz="4267200">
              <a:defRPr sz="65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784" y="29991844"/>
            <a:ext cx="91440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26714" tIns="213357" rIns="426714" bIns="213357" numCol="1" anchor="t" anchorCtr="0" compatLnSpc="1">
            <a:prstTxWarp prst="textNoShape">
              <a:avLst/>
            </a:prstTxWarp>
          </a:bodyPr>
          <a:lstStyle>
            <a:lvl1pPr algn="r" defTabSz="4267200">
              <a:defRPr sz="6500"/>
            </a:lvl1pPr>
          </a:lstStyle>
          <a:p>
            <a:fld id="{8C43F689-E1C9-435A-995A-A7E33A5BD7B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2pPr>
      <a:lvl3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3pPr>
      <a:lvl4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4pPr>
      <a:lvl5pPr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5pPr>
      <a:lvl6pPr marL="4572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6pPr>
      <a:lvl7pPr marL="9144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7pPr>
      <a:lvl8pPr marL="13716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8pPr>
      <a:lvl9pPr marL="1828800" algn="ctr" defTabSz="4267200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Times New Roman" pitchFamily="18" charset="0"/>
        </a:defRPr>
      </a:lvl9pPr>
    </p:titleStyle>
    <p:bodyStyle>
      <a:lvl1pPr marL="1600200" indent="-16002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4900">
          <a:solidFill>
            <a:schemeClr val="tx1"/>
          </a:solidFill>
          <a:latin typeface="+mn-lt"/>
          <a:ea typeface="+mn-ea"/>
          <a:cs typeface="+mn-cs"/>
        </a:defRPr>
      </a:lvl1pPr>
      <a:lvl2pPr marL="3467100" indent="-13335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13100">
          <a:solidFill>
            <a:schemeClr val="tx1"/>
          </a:solidFill>
          <a:latin typeface="+mn-lt"/>
        </a:defRPr>
      </a:lvl2pPr>
      <a:lvl3pPr marL="5334000" indent="-1066800" algn="l" defTabSz="4267200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</a:defRPr>
      </a:lvl3pPr>
      <a:lvl4pPr marL="7467600" indent="-1066800" algn="l" defTabSz="4267200" rtl="0" eaLnBrk="0" fontAlgn="base" hangingPunct="0">
        <a:spcBef>
          <a:spcPct val="20000"/>
        </a:spcBef>
        <a:spcAft>
          <a:spcPct val="0"/>
        </a:spcAft>
        <a:buChar char="–"/>
        <a:defRPr sz="9300">
          <a:solidFill>
            <a:schemeClr val="tx1"/>
          </a:solidFill>
          <a:latin typeface="+mn-lt"/>
        </a:defRPr>
      </a:lvl4pPr>
      <a:lvl5pPr marL="96012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5pPr>
      <a:lvl6pPr marL="100584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6pPr>
      <a:lvl7pPr marL="105156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7pPr>
      <a:lvl8pPr marL="109728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8pPr>
      <a:lvl9pPr marL="11430000" indent="-1066800" algn="l" defTabSz="4267200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9" name="Rectangle 269"/>
          <p:cNvSpPr>
            <a:spLocks noChangeArrowheads="1"/>
          </p:cNvSpPr>
          <p:nvPr/>
        </p:nvSpPr>
        <p:spPr bwMode="auto">
          <a:xfrm>
            <a:off x="0" y="-76200"/>
            <a:ext cx="43891200" cy="3505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42" name="Rounded Rectangle 1841"/>
          <p:cNvSpPr/>
          <p:nvPr/>
        </p:nvSpPr>
        <p:spPr bwMode="auto">
          <a:xfrm>
            <a:off x="11811000" y="284748"/>
            <a:ext cx="21031200" cy="2743200"/>
          </a:xfrm>
          <a:prstGeom prst="roundRect">
            <a:avLst>
              <a:gd name="adj" fmla="val 42983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0" y="3337322"/>
            <a:ext cx="43891200" cy="244078"/>
          </a:xfrm>
          <a:prstGeom prst="rect">
            <a:avLst/>
          </a:prstGeom>
          <a:gradFill rotWithShape="0">
            <a:gsLst>
              <a:gs pos="0">
                <a:srgbClr val="CC3300"/>
              </a:gs>
              <a:gs pos="50000">
                <a:srgbClr val="FF9900"/>
              </a:gs>
              <a:gs pos="100000">
                <a:srgbClr val="CC33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dirty="0">
              <a:solidFill>
                <a:srgbClr val="FFB00F"/>
              </a:solidFill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0" y="-57150"/>
            <a:ext cx="43891200" cy="329755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33" name="Text Box 273"/>
          <p:cNvSpPr txBox="1">
            <a:spLocks noChangeArrowheads="1"/>
          </p:cNvSpPr>
          <p:nvPr/>
        </p:nvSpPr>
        <p:spPr bwMode="auto">
          <a:xfrm>
            <a:off x="12573000" y="152400"/>
            <a:ext cx="197358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A3425E"/>
                </a:solidFill>
                <a:cs typeface="Times New Roman" pitchFamily="18" charset="0"/>
              </a:rPr>
              <a:t>VibroGlove</a:t>
            </a:r>
            <a:r>
              <a:rPr lang="en-US" sz="8000" b="1" dirty="0" smtClean="0">
                <a:solidFill>
                  <a:srgbClr val="A3425E"/>
                </a:solidFill>
                <a:cs typeface="Times New Roman" pitchFamily="18" charset="0"/>
              </a:rPr>
              <a:t> </a:t>
            </a:r>
          </a:p>
          <a:p>
            <a:pPr algn="ctr"/>
            <a:r>
              <a:rPr lang="en-US" sz="5400" b="1" dirty="0" smtClean="0"/>
              <a:t>An Assistive Technology Aid for Conveying Facial Expressions</a:t>
            </a:r>
            <a:endParaRPr lang="en-US" sz="8000" b="1" dirty="0" smtClean="0">
              <a:solidFill>
                <a:srgbClr val="A3425E"/>
              </a:solidFill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Sreekar Krishna</a:t>
            </a:r>
            <a:r>
              <a:rPr lang="en-US" sz="3600" b="1" baseline="30000" dirty="0" smtClean="0">
                <a:solidFill>
                  <a:srgbClr val="000000"/>
                </a:solidFill>
                <a:cs typeface="Times New Roman" pitchFamily="18" charset="0"/>
              </a:rPr>
              <a:t>†</a:t>
            </a:r>
            <a:r>
              <a:rPr lang="en-US" sz="3600" b="1" dirty="0" smtClean="0">
                <a:solidFill>
                  <a:srgbClr val="000000"/>
                </a:solidFill>
                <a:cs typeface="Times New Roman" pitchFamily="18" charset="0"/>
              </a:rPr>
              <a:t> , Shantanu Bala, Stephen McGuire, Troy McDaniel &amp;Sethuraman Panchanathan</a:t>
            </a:r>
          </a:p>
        </p:txBody>
      </p:sp>
      <p:sp>
        <p:nvSpPr>
          <p:cNvPr id="15743" name="Text Box 383"/>
          <p:cNvSpPr txBox="1">
            <a:spLocks noChangeArrowheads="1"/>
          </p:cNvSpPr>
          <p:nvPr/>
        </p:nvSpPr>
        <p:spPr bwMode="auto">
          <a:xfrm>
            <a:off x="1096433" y="32090380"/>
            <a:ext cx="424899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 baseline="30000" dirty="0">
                <a:solidFill>
                  <a:srgbClr val="000000"/>
                </a:solidFill>
                <a:cs typeface="Times New Roman" pitchFamily="18" charset="0"/>
              </a:rPr>
              <a:t>†</a:t>
            </a:r>
            <a:r>
              <a:rPr lang="en-US" sz="2800" b="1" dirty="0" smtClean="0"/>
              <a:t> </a:t>
            </a:r>
            <a:r>
              <a:rPr lang="en-US" sz="2800" b="1" dirty="0"/>
              <a:t>Contact Author:</a:t>
            </a:r>
            <a:r>
              <a:rPr lang="en-US" sz="2800" dirty="0"/>
              <a:t> Sreekar Krishna, Graduate Research Assistant, Center for Cognitive Ubiquitous Computing (</a:t>
            </a:r>
            <a:r>
              <a:rPr lang="en-US" sz="2800" dirty="0" smtClean="0"/>
              <a:t>CUbiC: http://cubic.asu.edu/), </a:t>
            </a:r>
            <a:r>
              <a:rPr lang="en-US" sz="2800" dirty="0"/>
              <a:t>Arizona State University, Tempe, </a:t>
            </a:r>
            <a:r>
              <a:rPr lang="en-US" sz="2800" dirty="0" smtClean="0"/>
              <a:t>AZ. 		</a:t>
            </a:r>
            <a:r>
              <a:rPr lang="en-US" sz="2800" b="1" dirty="0" smtClean="0"/>
              <a:t>Ph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727-3612 		</a:t>
            </a:r>
            <a:r>
              <a:rPr lang="en-US" sz="2800" b="1" dirty="0" smtClean="0"/>
              <a:t>Fax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(480) 965-1885 </a:t>
            </a:r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sz="2800" b="1" dirty="0" smtClean="0"/>
              <a:t>Email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Sreekar.Krishna@asu.edu</a:t>
            </a:r>
            <a:endParaRPr lang="en-US" sz="2800" dirty="0"/>
          </a:p>
        </p:txBody>
      </p:sp>
      <p:pic>
        <p:nvPicPr>
          <p:cNvPr id="102" name="Picture 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92704"/>
            <a:ext cx="10820400" cy="1898096"/>
          </a:xfrm>
          <a:prstGeom prst="rect">
            <a:avLst/>
          </a:prstGeom>
          <a:noFill/>
        </p:spPr>
      </p:pic>
      <p:sp>
        <p:nvSpPr>
          <p:cNvPr id="106" name="Title 1"/>
          <p:cNvSpPr txBox="1">
            <a:spLocks/>
          </p:cNvSpPr>
          <p:nvPr/>
        </p:nvSpPr>
        <p:spPr>
          <a:xfrm>
            <a:off x="32308800" y="381000"/>
            <a:ext cx="11963400" cy="2133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26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CUbiC</a:t>
            </a:r>
            <a:r>
              <a:rPr kumimoji="0" lang="en-US" sz="9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9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Center for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ognitive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Ubi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quitous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omputing</a:t>
            </a:r>
          </a:p>
          <a:p>
            <a:pPr marL="0" marR="0" lvl="0" indent="0" algn="ctr" defTabSz="426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chemeClr val="tx2"/>
                </a:solidFill>
                <a:ea typeface="+mj-ea"/>
                <a:cs typeface="Times New Roman" pitchFamily="18" charset="0"/>
              </a:rPr>
              <a:t>http://cubic.asu.edu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3279348" y="1523999"/>
            <a:ext cx="9982200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" name="Rounded Rectangle 1846"/>
          <p:cNvSpPr/>
          <p:nvPr/>
        </p:nvSpPr>
        <p:spPr bwMode="auto">
          <a:xfrm>
            <a:off x="381000" y="3733800"/>
            <a:ext cx="12420600" cy="1379220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44" name="Picture 1843" descr="071029172856-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000" y="5952363"/>
            <a:ext cx="5257800" cy="34964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45" name="Picture 1844" descr="Table.bmp"/>
          <p:cNvPicPr>
            <a:picLocks noChangeAspect="1"/>
          </p:cNvPicPr>
          <p:nvPr/>
        </p:nvPicPr>
        <p:blipFill>
          <a:blip r:embed="rId5" cstate="print"/>
          <a:srcRect l="15548"/>
          <a:stretch>
            <a:fillRect/>
          </a:stretch>
        </p:blipFill>
        <p:spPr>
          <a:xfrm>
            <a:off x="2133600" y="10086975"/>
            <a:ext cx="9105900" cy="629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50" name="AutoShape 278"/>
          <p:cNvSpPr>
            <a:spLocks noChangeArrowheads="1"/>
          </p:cNvSpPr>
          <p:nvPr/>
        </p:nvSpPr>
        <p:spPr bwMode="auto">
          <a:xfrm>
            <a:off x="4343400" y="3962400"/>
            <a:ext cx="52578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Social Interactions</a:t>
            </a:r>
            <a:endParaRPr lang="en-US" sz="4800" b="1" dirty="0"/>
          </a:p>
        </p:txBody>
      </p:sp>
      <p:sp>
        <p:nvSpPr>
          <p:cNvPr id="1854" name="TextBox 1853"/>
          <p:cNvSpPr txBox="1"/>
          <p:nvPr/>
        </p:nvSpPr>
        <p:spPr>
          <a:xfrm>
            <a:off x="685800" y="5181600"/>
            <a:ext cx="678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Social interactions are an essence of healthy living.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People with physical and cognitive disabilities are at a loss when it comes to social interactions. </a:t>
            </a:r>
          </a:p>
          <a:p>
            <a:pPr marL="631825" indent="-585788" defTabSz="117475">
              <a:buFont typeface="Wingdings" pitchFamily="2" charset="2"/>
              <a:buChar char="q"/>
              <a:tabLst>
                <a:tab pos="468313" algn="l"/>
              </a:tabLst>
            </a:pPr>
            <a:r>
              <a:rPr lang="en-US" sz="2800" dirty="0" smtClean="0"/>
              <a:t>Assistive and rehabilitative tools developed towards enhancing social interactions could prove beneficial towards general understanding of Interpersonal communications and Socio-Computing.</a:t>
            </a:r>
          </a:p>
          <a:p>
            <a:endParaRPr lang="en-US" sz="2800" dirty="0"/>
          </a:p>
        </p:txBody>
      </p:sp>
      <p:sp>
        <p:nvSpPr>
          <p:cNvPr id="1855" name="TextBox 1854"/>
          <p:cNvSpPr txBox="1"/>
          <p:nvPr/>
        </p:nvSpPr>
        <p:spPr>
          <a:xfrm>
            <a:off x="1981200" y="165354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Results from online web survey to assess importance of social interactions from people who are blind or visually impaired</a:t>
            </a:r>
            <a:endParaRPr lang="en-US" dirty="0"/>
          </a:p>
        </p:txBody>
      </p:sp>
      <p:sp>
        <p:nvSpPr>
          <p:cNvPr id="2930" name="Rounded Rectangle 2929"/>
          <p:cNvSpPr/>
          <p:nvPr/>
        </p:nvSpPr>
        <p:spPr bwMode="auto">
          <a:xfrm>
            <a:off x="381000" y="17754600"/>
            <a:ext cx="17145000" cy="13944600"/>
          </a:xfrm>
          <a:prstGeom prst="roundRect">
            <a:avLst>
              <a:gd name="adj" fmla="val 7252"/>
            </a:avLst>
          </a:prstGeom>
          <a:solidFill>
            <a:srgbClr val="FFFF00">
              <a:alpha val="4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937" name="Picture 2936" descr="Embodied SI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2800" y="18937573"/>
            <a:ext cx="9829800" cy="11441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5" name="Picture 21" descr="C:\DOCUME~1\SREEKA~1\LOCALS~1\Temp\_TS24D.tmp\_TS531.tmp\Belt.bmp"/>
          <p:cNvPicPr>
            <a:picLocks noChangeAspect="1" noChangeArrowheads="1"/>
          </p:cNvPicPr>
          <p:nvPr/>
        </p:nvPicPr>
        <p:blipFill>
          <a:blip r:embed="rId7" cstate="print"/>
          <a:srcRect l="2783" r="1217" b="2162"/>
          <a:stretch>
            <a:fillRect/>
          </a:stretch>
        </p:blipFill>
        <p:spPr bwMode="auto">
          <a:xfrm>
            <a:off x="11963400" y="24993600"/>
            <a:ext cx="5257800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2" name="Picture 2931" descr="Camera.jpg"/>
          <p:cNvPicPr>
            <a:picLocks noChangeAspect="1"/>
          </p:cNvPicPr>
          <p:nvPr/>
        </p:nvPicPr>
        <p:blipFill>
          <a:blip r:embed="rId8" cstate="print"/>
          <a:srcRect l="2573" t="12188"/>
          <a:stretch>
            <a:fillRect/>
          </a:stretch>
        </p:blipFill>
        <p:spPr>
          <a:xfrm>
            <a:off x="1600200" y="19888200"/>
            <a:ext cx="3733800" cy="217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3" name="Picture 2932" descr="Accelerometer.jpg"/>
          <p:cNvPicPr>
            <a:picLocks noChangeAspect="1"/>
          </p:cNvPicPr>
          <p:nvPr/>
        </p:nvPicPr>
        <p:blipFill>
          <a:blip r:embed="rId9" cstate="print"/>
          <a:srcRect l="3804" t="5638"/>
          <a:stretch>
            <a:fillRect/>
          </a:stretch>
        </p:blipFill>
        <p:spPr>
          <a:xfrm>
            <a:off x="13563600" y="19888200"/>
            <a:ext cx="2447435" cy="1436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5" name="Picture 2934" descr="airclick_1.jpg"/>
          <p:cNvPicPr>
            <a:picLocks noChangeAspect="1"/>
          </p:cNvPicPr>
          <p:nvPr/>
        </p:nvPicPr>
        <p:blipFill>
          <a:blip r:embed="rId10" cstate="print"/>
          <a:srcRect l="9149" r="54255"/>
          <a:stretch>
            <a:fillRect/>
          </a:stretch>
        </p:blipFill>
        <p:spPr>
          <a:xfrm>
            <a:off x="13716001" y="21717000"/>
            <a:ext cx="2285999" cy="2325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6" name="Picture 2935" descr="vibrator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1800" y="29108400"/>
            <a:ext cx="3381350" cy="2343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38" name="Picture 2937" descr="Dell Axim X51v.jpg"/>
          <p:cNvPicPr>
            <a:picLocks noChangeAspect="1"/>
          </p:cNvPicPr>
          <p:nvPr/>
        </p:nvPicPr>
        <p:blipFill>
          <a:blip r:embed="rId12" cstate="print"/>
          <a:srcRect l="15517" r="17241"/>
          <a:stretch>
            <a:fillRect/>
          </a:stretch>
        </p:blipFill>
        <p:spPr>
          <a:xfrm>
            <a:off x="1143000" y="26822400"/>
            <a:ext cx="29718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40" name="Straight Arrow Connector 2939"/>
          <p:cNvCxnSpPr>
            <a:stCxn id="2933" idx="1"/>
          </p:cNvCxnSpPr>
          <p:nvPr/>
        </p:nvCxnSpPr>
        <p:spPr bwMode="auto">
          <a:xfrm rot="10800000" flipV="1">
            <a:off x="9906000" y="20606364"/>
            <a:ext cx="3657600" cy="3486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2" name="Straight Arrow Connector 2941"/>
          <p:cNvCxnSpPr/>
          <p:nvPr/>
        </p:nvCxnSpPr>
        <p:spPr bwMode="auto">
          <a:xfrm rot="10800000" flipV="1">
            <a:off x="8839200" y="23469600"/>
            <a:ext cx="4876800" cy="228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4" name="Straight Arrow Connector 2943"/>
          <p:cNvCxnSpPr>
            <a:stCxn id="1045" idx="1"/>
          </p:cNvCxnSpPr>
          <p:nvPr/>
        </p:nvCxnSpPr>
        <p:spPr bwMode="auto">
          <a:xfrm rot="10800000" flipV="1">
            <a:off x="8763000" y="26860500"/>
            <a:ext cx="3200400" cy="17907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6" name="Straight Arrow Connector 2945"/>
          <p:cNvCxnSpPr>
            <a:stCxn id="2938" idx="0"/>
          </p:cNvCxnSpPr>
          <p:nvPr/>
        </p:nvCxnSpPr>
        <p:spPr bwMode="auto">
          <a:xfrm rot="5400000" flipH="1" flipV="1">
            <a:off x="2838450" y="25469850"/>
            <a:ext cx="1143000" cy="1562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48" name="Straight Arrow Connector 2947"/>
          <p:cNvCxnSpPr/>
          <p:nvPr/>
        </p:nvCxnSpPr>
        <p:spPr bwMode="auto">
          <a:xfrm>
            <a:off x="5334000" y="20802600"/>
            <a:ext cx="22098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952" name="Group 2951"/>
          <p:cNvGrpSpPr/>
          <p:nvPr/>
        </p:nvGrpSpPr>
        <p:grpSpPr>
          <a:xfrm>
            <a:off x="685800" y="22250400"/>
            <a:ext cx="5190954" cy="1853143"/>
            <a:chOff x="26822400" y="7162800"/>
            <a:chExt cx="5190954" cy="1853143"/>
          </a:xfrm>
        </p:grpSpPr>
        <p:pic>
          <p:nvPicPr>
            <p:cNvPr id="2934" name="Picture 2933" descr="Camera.jpg"/>
            <p:cNvPicPr>
              <a:picLocks noChangeAspect="1"/>
            </p:cNvPicPr>
            <p:nvPr/>
          </p:nvPicPr>
          <p:blipFill>
            <a:blip r:embed="rId13" cstate="print"/>
            <a:srcRect l="43639" t="12188" b="57066"/>
            <a:stretch>
              <a:fillRect/>
            </a:stretch>
          </p:blipFill>
          <p:spPr>
            <a:xfrm>
              <a:off x="26822400" y="7162800"/>
              <a:ext cx="5190954" cy="1828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50" name="TextBox 2949"/>
            <p:cNvSpPr txBox="1"/>
            <p:nvPr/>
          </p:nvSpPr>
          <p:spPr>
            <a:xfrm>
              <a:off x="27471531" y="8554278"/>
              <a:ext cx="3922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1.3 Megapixel Digital Camera</a:t>
              </a:r>
              <a:endParaRPr lang="en-US" dirty="0"/>
            </a:p>
          </p:txBody>
        </p:sp>
      </p:grpSp>
      <p:cxnSp>
        <p:nvCxnSpPr>
          <p:cNvPr id="2962" name="Straight Arrow Connector 2961"/>
          <p:cNvCxnSpPr>
            <a:stCxn id="2936" idx="1"/>
          </p:cNvCxnSpPr>
          <p:nvPr/>
        </p:nvCxnSpPr>
        <p:spPr bwMode="auto">
          <a:xfrm rot="10800000">
            <a:off x="8534400" y="29337000"/>
            <a:ext cx="2057400" cy="9433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65" name="AutoShape 278"/>
          <p:cNvSpPr>
            <a:spLocks noChangeArrowheads="1"/>
          </p:cNvSpPr>
          <p:nvPr/>
        </p:nvSpPr>
        <p:spPr bwMode="auto">
          <a:xfrm>
            <a:off x="2895600" y="17907000"/>
            <a:ext cx="11963400" cy="9906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800" b="1" dirty="0" smtClean="0"/>
              <a:t>Embodied Social Interaction Assistant</a:t>
            </a:r>
            <a:endParaRPr lang="en-US" sz="4800" b="1" dirty="0"/>
          </a:p>
        </p:txBody>
      </p:sp>
      <p:sp>
        <p:nvSpPr>
          <p:cNvPr id="2966" name="TextBox 2965"/>
          <p:cNvSpPr txBox="1"/>
          <p:nvPr/>
        </p:nvSpPr>
        <p:spPr>
          <a:xfrm>
            <a:off x="13792200" y="1935480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2967" name="TextBox 2966"/>
          <p:cNvSpPr txBox="1"/>
          <p:nvPr/>
        </p:nvSpPr>
        <p:spPr>
          <a:xfrm>
            <a:off x="13914455" y="24003000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2968" name="TextBox 2967"/>
          <p:cNvSpPr txBox="1"/>
          <p:nvPr/>
        </p:nvSpPr>
        <p:spPr>
          <a:xfrm>
            <a:off x="14859000" y="28803600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Haptic Belt</a:t>
            </a:r>
            <a:endParaRPr lang="en-US" dirty="0"/>
          </a:p>
        </p:txBody>
      </p:sp>
      <p:sp>
        <p:nvSpPr>
          <p:cNvPr id="2969" name="TextBox 2968"/>
          <p:cNvSpPr txBox="1"/>
          <p:nvPr/>
        </p:nvSpPr>
        <p:spPr>
          <a:xfrm>
            <a:off x="14020800" y="30861000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Vibrator</a:t>
            </a:r>
            <a:endParaRPr lang="en-US" dirty="0"/>
          </a:p>
        </p:txBody>
      </p:sp>
      <p:sp>
        <p:nvSpPr>
          <p:cNvPr id="2970" name="TextBox 2969"/>
          <p:cNvSpPr txBox="1"/>
          <p:nvPr/>
        </p:nvSpPr>
        <p:spPr>
          <a:xfrm>
            <a:off x="4191000" y="30632400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 Element</a:t>
            </a:r>
            <a:endParaRPr lang="en-US" dirty="0"/>
          </a:p>
        </p:txBody>
      </p:sp>
      <p:sp>
        <p:nvSpPr>
          <p:cNvPr id="2971" name="TextBox 2970"/>
          <p:cNvSpPr txBox="1"/>
          <p:nvPr/>
        </p:nvSpPr>
        <p:spPr>
          <a:xfrm>
            <a:off x="2438400" y="19354800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Sensing Element</a:t>
            </a:r>
            <a:endParaRPr lang="en-US" dirty="0"/>
          </a:p>
        </p:txBody>
      </p:sp>
      <p:pic>
        <p:nvPicPr>
          <p:cNvPr id="41" name="Picture 40" descr="Hand.bmp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59600" y="5410200"/>
            <a:ext cx="3238500" cy="3438525"/>
          </a:xfrm>
          <a:prstGeom prst="rect">
            <a:avLst/>
          </a:prstGeom>
        </p:spPr>
      </p:pic>
      <p:pic>
        <p:nvPicPr>
          <p:cNvPr id="42" name="Picture 41" descr="Mappings.bmp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98200" y="5181600"/>
            <a:ext cx="6457950" cy="8258175"/>
          </a:xfrm>
          <a:prstGeom prst="rect">
            <a:avLst/>
          </a:prstGeom>
        </p:spPr>
      </p:pic>
      <p:pic>
        <p:nvPicPr>
          <p:cNvPr id="43" name="Picture 42" descr="glove.bmp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604200" y="6172200"/>
            <a:ext cx="4581525" cy="5667375"/>
          </a:xfrm>
          <a:prstGeom prst="rect">
            <a:avLst/>
          </a:prstGeom>
        </p:spPr>
      </p:pic>
      <p:pic>
        <p:nvPicPr>
          <p:cNvPr id="44" name="Picture 43" descr="System.bmp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489400" y="10820400"/>
            <a:ext cx="12449175" cy="7153275"/>
          </a:xfrm>
          <a:prstGeom prst="rect">
            <a:avLst/>
          </a:prstGeom>
        </p:spPr>
      </p:pic>
      <p:pic>
        <p:nvPicPr>
          <p:cNvPr id="45" name="Picture 44" descr="Survey.bmp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3600" y="9982200"/>
            <a:ext cx="8134350" cy="4943475"/>
          </a:xfrm>
          <a:prstGeom prst="rect">
            <a:avLst/>
          </a:prstGeom>
        </p:spPr>
      </p:pic>
      <p:pic>
        <p:nvPicPr>
          <p:cNvPr id="46" name="Picture 45" descr="ConfusionMatrix.bmp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431000" y="19050000"/>
            <a:ext cx="7324725" cy="5534025"/>
          </a:xfrm>
          <a:prstGeom prst="rect">
            <a:avLst/>
          </a:prstGeom>
        </p:spPr>
      </p:pic>
      <p:pic>
        <p:nvPicPr>
          <p:cNvPr id="47" name="Picture 46" descr="RecogRate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203400" y="18745200"/>
            <a:ext cx="7829550" cy="6257925"/>
          </a:xfrm>
          <a:prstGeom prst="rect">
            <a:avLst/>
          </a:prstGeom>
        </p:spPr>
      </p:pic>
      <p:pic>
        <p:nvPicPr>
          <p:cNvPr id="48" name="Picture 47" descr="ResponseTime.bmp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07000" y="24841200"/>
            <a:ext cx="9144000" cy="6981825"/>
          </a:xfrm>
          <a:prstGeom prst="rect">
            <a:avLst/>
          </a:prstGeom>
        </p:spPr>
      </p:pic>
      <p:pic>
        <p:nvPicPr>
          <p:cNvPr id="49" name="Picture 48" descr="Stephen.bmp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965400" y="25450800"/>
            <a:ext cx="7448550" cy="6181725"/>
          </a:xfrm>
          <a:prstGeom prst="rect">
            <a:avLst/>
          </a:prstGeom>
        </p:spPr>
      </p:pic>
      <p:pic>
        <p:nvPicPr>
          <p:cNvPr id="50" name="Picture 49" descr="Comparison.bmp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68400" y="4419600"/>
            <a:ext cx="4267200" cy="527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8489</TotalTime>
  <Words>144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Slide 1</vt:lpstr>
    </vt:vector>
  </TitlesOfParts>
  <Company>UNSW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Medical Illustration Unit</dc:creator>
  <cp:lastModifiedBy>Sreekar Krishna</cp:lastModifiedBy>
  <cp:revision>504</cp:revision>
  <cp:lastPrinted>1999-09-02T03:17:39Z</cp:lastPrinted>
  <dcterms:created xsi:type="dcterms:W3CDTF">1997-10-24T05:44:18Z</dcterms:created>
  <dcterms:modified xsi:type="dcterms:W3CDTF">2010-01-01T10:36:49Z</dcterms:modified>
</cp:coreProperties>
</file>